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5" r:id="rId4"/>
    <p:sldId id="259" r:id="rId5"/>
    <p:sldId id="264" r:id="rId6"/>
    <p:sldId id="261" r:id="rId7"/>
    <p:sldId id="260" r:id="rId8"/>
    <p:sldId id="262" r:id="rId9"/>
    <p:sldId id="263" r:id="rId10"/>
    <p:sldId id="258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CC0099"/>
    <a:srgbClr val="99CC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149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A59238-0AD3-4CCE-BD89-7D3A9FB5D287}" type="datetimeFigureOut">
              <a:rPr lang="hr-HR" smtClean="0"/>
              <a:t>22.10.2015.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7060C1-A8B5-45AA-94FF-AC388F6D995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77022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7060C1-A8B5-45AA-94FF-AC388F6D995D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57752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a-IN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B161-5317-434F-A4A5-9B9FBA9B3FEE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A574D-CA98-C44A-941A-7BBB1B314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731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B161-5317-434F-A4A5-9B9FBA9B3FEE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A574D-CA98-C44A-941A-7BBB1B314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B161-5317-434F-A4A5-9B9FBA9B3FEE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A574D-CA98-C44A-941A-7BBB1B314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665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B161-5317-434F-A4A5-9B9FBA9B3FEE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A574D-CA98-C44A-941A-7BBB1B314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311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B161-5317-434F-A4A5-9B9FBA9B3FEE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A574D-CA98-C44A-941A-7BBB1B314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627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B161-5317-434F-A4A5-9B9FBA9B3FEE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A574D-CA98-C44A-941A-7BBB1B314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636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B161-5317-434F-A4A5-9B9FBA9B3FEE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A574D-CA98-C44A-941A-7BBB1B314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841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B161-5317-434F-A4A5-9B9FBA9B3FEE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A574D-CA98-C44A-941A-7BBB1B314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601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B161-5317-434F-A4A5-9B9FBA9B3FEE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A574D-CA98-C44A-941A-7BBB1B314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137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B161-5317-434F-A4A5-9B9FBA9B3FEE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A574D-CA98-C44A-941A-7BBB1B314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260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B161-5317-434F-A4A5-9B9FBA9B3FEE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A574D-CA98-C44A-941A-7BBB1B314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848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1B161-5317-434F-A4A5-9B9FBA9B3FEE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A574D-CA98-C44A-941A-7BBB1B314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924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target@oblak.rgn.hr" TargetMode="External"/><Relationship Id="rId2" Type="http://schemas.openxmlformats.org/officeDocument/2006/relationships/hyperlink" Target="http://www.rgn.hr/hr/studiji/projekt-target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rukturnifondovi.hr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1517" y="2532846"/>
            <a:ext cx="6268599" cy="1518262"/>
          </a:xfrm>
        </p:spPr>
        <p:txBody>
          <a:bodyPr>
            <a:no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Uspostava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visokoobrazovnih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hr-H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andarda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hr-H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lifikacija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zanimanja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sektoru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udarstva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r-H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eologije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hr-H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mijske</a:t>
            </a:r>
            <a:r>
              <a:rPr lang="hr-H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8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ehnologije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626034"/>
            <a:ext cx="9144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hr-HR" altLang="sr-Latn-RS" sz="1050" dirty="0"/>
              <a:t>Sadržaj ove prezentacije isključiva je odgovornost </a:t>
            </a:r>
            <a:r>
              <a:rPr lang="hr-HR" altLang="sr-Latn-RS" sz="1050" dirty="0" smtClean="0"/>
              <a:t>RGNF-a </a:t>
            </a:r>
            <a:r>
              <a:rPr lang="hr-HR" altLang="sr-Latn-RS" sz="1050" dirty="0"/>
              <a:t>i ni na koji način se ne može smatrati da odražava gledišta Europske unije.</a:t>
            </a:r>
          </a:p>
        </p:txBody>
      </p:sp>
    </p:spTree>
    <p:extLst>
      <p:ext uri="{BB962C8B-B14F-4D97-AF65-F5344CB8AC3E}">
        <p14:creationId xmlns:p14="http://schemas.microsoft.com/office/powerpoint/2010/main" val="378756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83412" y="3013501"/>
            <a:ext cx="5836341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r-HR" sz="2400" b="1" dirty="0">
                <a:hlinkClick r:id="rId2"/>
              </a:rPr>
              <a:t>http://</a:t>
            </a:r>
            <a:r>
              <a:rPr lang="hr-HR" sz="2400" b="1" dirty="0" smtClean="0">
                <a:hlinkClick r:id="rId2"/>
              </a:rPr>
              <a:t>www.rgn.hr/hr/studiji/projekt-target</a:t>
            </a:r>
            <a:endParaRPr lang="hr-HR" sz="2400" b="1" dirty="0"/>
          </a:p>
          <a:p>
            <a:endParaRPr lang="hr-HR" sz="2400" b="1" dirty="0" smtClean="0"/>
          </a:p>
          <a:p>
            <a:pPr algn="ctr"/>
            <a:r>
              <a:rPr lang="hr-HR" sz="2400" b="1" dirty="0" smtClean="0"/>
              <a:t>Kontakt: </a:t>
            </a:r>
            <a:r>
              <a:rPr lang="hr-HR" sz="2400" b="1" dirty="0" smtClean="0">
                <a:hlinkClick r:id="rId3"/>
              </a:rPr>
              <a:t>target@oblak.rgn.hr</a:t>
            </a:r>
            <a:endParaRPr lang="hr-HR" sz="2400" b="1" dirty="0" smtClean="0"/>
          </a:p>
          <a:p>
            <a:endParaRPr lang="hr-HR" sz="2400" b="1" dirty="0"/>
          </a:p>
          <a:p>
            <a:endParaRPr lang="hr-HR" sz="2400" b="1" dirty="0" smtClean="0"/>
          </a:p>
          <a:p>
            <a:endParaRPr lang="hr-HR" sz="2400" b="1" dirty="0"/>
          </a:p>
          <a:p>
            <a:endParaRPr lang="hr-HR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52540" y="6626034"/>
            <a:ext cx="9144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hr-HR" altLang="sr-Latn-RS" sz="1050" dirty="0"/>
              <a:t>Sadržaj ove prezentacije isključiva je odgovornost </a:t>
            </a:r>
            <a:r>
              <a:rPr lang="hr-HR" altLang="sr-Latn-RS" sz="1050" dirty="0" smtClean="0"/>
              <a:t>RGNF-a </a:t>
            </a:r>
            <a:r>
              <a:rPr lang="hr-HR" altLang="sr-Latn-RS" sz="1050" dirty="0"/>
              <a:t>i ni na koji način se ne može smatrati da odražava gledišta Europske unije.</a:t>
            </a:r>
          </a:p>
        </p:txBody>
      </p:sp>
    </p:spTree>
    <p:extLst>
      <p:ext uri="{BB962C8B-B14F-4D97-AF65-F5344CB8AC3E}">
        <p14:creationId xmlns:p14="http://schemas.microsoft.com/office/powerpoint/2010/main" val="56448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sz="28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NOSITELJ PROJEKTA:</a:t>
            </a:r>
          </a:p>
          <a:p>
            <a:pPr marL="0" indent="0">
              <a:buNone/>
            </a:pP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Rudarsko-geološko-naftni fakultet (RGNF)</a:t>
            </a:r>
          </a:p>
          <a:p>
            <a:pPr marL="0" indent="0">
              <a:buNone/>
            </a:pPr>
            <a:r>
              <a:rPr lang="hr-HR" sz="2800" b="1" dirty="0" smtClean="0">
                <a:solidFill>
                  <a:srgbClr val="00C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PARTNERI:</a:t>
            </a:r>
          </a:p>
          <a:p>
            <a:r>
              <a:rPr lang="hr-HR" sz="2200" dirty="0">
                <a:latin typeface="Arial" pitchFamily="34" charset="0"/>
                <a:cs typeface="Arial" pitchFamily="34" charset="0"/>
              </a:rPr>
              <a:t>Fakultet kemijskog inženjerstva i tehnologije (FKIT)</a:t>
            </a:r>
          </a:p>
          <a:p>
            <a:r>
              <a:rPr lang="hr-HR" sz="2200" dirty="0">
                <a:latin typeface="Arial" pitchFamily="34" charset="0"/>
                <a:cs typeface="Arial" pitchFamily="34" charset="0"/>
              </a:rPr>
              <a:t>Institut za razvoj obrazovanja (IRO</a:t>
            </a:r>
            <a:r>
              <a:rPr lang="hr-HR" sz="22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hr-HR" sz="2200" dirty="0" smtClean="0">
                <a:latin typeface="Arial" pitchFamily="34" charset="0"/>
                <a:cs typeface="Arial" pitchFamily="34" charset="0"/>
              </a:rPr>
              <a:t>Sveučilište </a:t>
            </a:r>
            <a:r>
              <a:rPr lang="hr-HR" sz="2200" dirty="0">
                <a:latin typeface="Arial" pitchFamily="34" charset="0"/>
                <a:cs typeface="Arial" pitchFamily="34" charset="0"/>
              </a:rPr>
              <a:t>u Zagrebu (</a:t>
            </a:r>
            <a:r>
              <a:rPr lang="hr-HR" sz="2200" dirty="0" err="1">
                <a:latin typeface="Arial" pitchFamily="34" charset="0"/>
                <a:cs typeface="Arial" pitchFamily="34" charset="0"/>
              </a:rPr>
              <a:t>SuZ</a:t>
            </a:r>
            <a:r>
              <a:rPr lang="hr-HR" sz="2200" dirty="0">
                <a:latin typeface="Arial" pitchFamily="34" charset="0"/>
                <a:cs typeface="Arial" pitchFamily="34" charset="0"/>
              </a:rPr>
              <a:t>)</a:t>
            </a:r>
          </a:p>
          <a:p>
            <a:pPr lvl="1"/>
            <a:r>
              <a:rPr lang="vi-VN" sz="2200" dirty="0">
                <a:latin typeface="Arial" panose="020B0604020202020204" pitchFamily="34" charset="0"/>
                <a:cs typeface="Arial" panose="020B0604020202020204" pitchFamily="34" charset="0"/>
              </a:rPr>
              <a:t>Centar za unapređenje nastavničkih kompetencija</a:t>
            </a:r>
            <a:endParaRPr lang="hr-HR" sz="22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vi-VN" sz="2200" dirty="0">
                <a:latin typeface="Arial" panose="020B0604020202020204" pitchFamily="34" charset="0"/>
                <a:cs typeface="Arial" panose="020B0604020202020204" pitchFamily="34" charset="0"/>
              </a:rPr>
              <a:t>Centar za savjetovanje i</a:t>
            </a:r>
            <a:r>
              <a:rPr lang="hr-HR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podršku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studentima</a:t>
            </a:r>
            <a:endParaRPr lang="hr-HR" sz="22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hr-HR" sz="2800" b="1" dirty="0" smtClean="0">
                <a:solidFill>
                  <a:srgbClr val="99CC00"/>
                </a:solidFill>
                <a:latin typeface="Arial" pitchFamily="34" charset="0"/>
                <a:cs typeface="Arial" pitchFamily="34" charset="0"/>
              </a:rPr>
              <a:t>VANJSKI SURADNICI:</a:t>
            </a:r>
            <a:endParaRPr lang="hr-HR" sz="2800" b="1" dirty="0">
              <a:solidFill>
                <a:srgbClr val="99CC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hr-HR" sz="2200" dirty="0" smtClean="0">
                <a:latin typeface="Arial" pitchFamily="34" charset="0"/>
                <a:cs typeface="Arial" pitchFamily="34" charset="0"/>
              </a:rPr>
              <a:t>Centar </a:t>
            </a:r>
            <a:r>
              <a:rPr lang="hr-HR" sz="2200" dirty="0">
                <a:latin typeface="Arial" pitchFamily="34" charset="0"/>
                <a:cs typeface="Arial" pitchFamily="34" charset="0"/>
              </a:rPr>
              <a:t>za e-učenje </a:t>
            </a:r>
            <a:r>
              <a:rPr lang="hr-HR" sz="2400" dirty="0"/>
              <a:t>Sveučilišnoga računskoga centra Srce</a:t>
            </a:r>
            <a:endParaRPr lang="hr-HR" sz="2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hr-HR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626034"/>
            <a:ext cx="9144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hr-HR" altLang="sr-Latn-RS" sz="1050" dirty="0"/>
              <a:t>Sadržaj ove prezentacije isključiva je odgovornost </a:t>
            </a:r>
            <a:r>
              <a:rPr lang="hr-HR" altLang="sr-Latn-RS" sz="1050" dirty="0" smtClean="0"/>
              <a:t>RGNF-a </a:t>
            </a:r>
            <a:r>
              <a:rPr lang="hr-HR" altLang="sr-Latn-RS" sz="1050" dirty="0"/>
              <a:t>i ni na koji način se ne može smatrati da odražava gledišta Europske unije.</a:t>
            </a:r>
          </a:p>
        </p:txBody>
      </p:sp>
    </p:spTree>
    <p:extLst>
      <p:ext uri="{BB962C8B-B14F-4D97-AF65-F5344CB8AC3E}">
        <p14:creationId xmlns:p14="http://schemas.microsoft.com/office/powerpoint/2010/main" val="237519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sz="28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OSTALI DIONICI PROJEKTA:</a:t>
            </a:r>
            <a:endParaRPr lang="hr-HR" sz="2400" b="1" dirty="0" smtClean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Ministarstvo znanosti, obrazovanja i sporta (MZOS)</a:t>
            </a:r>
          </a:p>
          <a:p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Ministarstvo rada i mirovinskog sustava (MRMS)</a:t>
            </a:r>
          </a:p>
          <a:p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Hrvatski zavod za zapošljavanje (HZZ)</a:t>
            </a:r>
          </a:p>
          <a:p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Sektorsko vijeće </a:t>
            </a:r>
            <a:r>
              <a:rPr lang="pl-PL" sz="2400" dirty="0" smtClean="0"/>
              <a:t>III</a:t>
            </a:r>
            <a:r>
              <a:rPr lang="pl-PL" sz="2400" dirty="0"/>
              <a:t>. Rudarstvo, geologija i kemijska </a:t>
            </a:r>
            <a:r>
              <a:rPr lang="pl-PL" sz="2400" dirty="0" smtClean="0"/>
              <a:t>tehnologija</a:t>
            </a:r>
          </a:p>
          <a:p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Nacionalno vijeće 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za razvoj ljudskih 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potencijala</a:t>
            </a:r>
          </a:p>
          <a:p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Agencija za strukovno obrazovanje i obrazovanje 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odraslih (ASOO)</a:t>
            </a:r>
          </a:p>
          <a:p>
            <a:endParaRPr lang="hr-H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hr-HR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626034"/>
            <a:ext cx="9144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hr-HR" altLang="sr-Latn-RS" sz="1050" dirty="0"/>
              <a:t>Sadržaj ove prezentacije isključiva je odgovornost </a:t>
            </a:r>
            <a:r>
              <a:rPr lang="hr-HR" altLang="sr-Latn-RS" sz="1050" dirty="0" smtClean="0"/>
              <a:t>RGNF-a </a:t>
            </a:r>
            <a:r>
              <a:rPr lang="hr-HR" altLang="sr-Latn-RS" sz="1050" dirty="0"/>
              <a:t>i ni na koji način se ne može smatrati da odražava gledišta Europske unije.</a:t>
            </a:r>
          </a:p>
        </p:txBody>
      </p:sp>
    </p:spTree>
    <p:extLst>
      <p:ext uri="{BB962C8B-B14F-4D97-AF65-F5344CB8AC3E}">
        <p14:creationId xmlns:p14="http://schemas.microsoft.com/office/powerpoint/2010/main" val="164838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31553"/>
            <a:ext cx="7023253" cy="4525963"/>
          </a:xfrm>
        </p:spPr>
        <p:txBody>
          <a:bodyPr>
            <a:normAutofit/>
          </a:bodyPr>
          <a:lstStyle/>
          <a:p>
            <a:pPr algn="ctr">
              <a:buFont typeface="Arial" charset="0"/>
              <a:buNone/>
              <a:defRPr/>
            </a:pPr>
            <a:r>
              <a:rPr lang="hr-HR" alt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Vrijednost projekta</a:t>
            </a:r>
            <a:r>
              <a:rPr lang="vi-VN" alt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hr-HR" altLang="sr-Latn-R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hr-HR" altLang="sr-Latn-R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2.661.427,71 </a:t>
            </a:r>
            <a:r>
              <a:rPr lang="hr-HR" altLang="sr-Latn-RS" sz="2400" b="1" dirty="0">
                <a:latin typeface="Arial" panose="020B0604020202020204" pitchFamily="34" charset="0"/>
                <a:cs typeface="Arial" panose="020B0604020202020204" pitchFamily="34" charset="0"/>
              </a:rPr>
              <a:t>kuna</a:t>
            </a:r>
          </a:p>
          <a:p>
            <a:pPr algn="ctr">
              <a:buFont typeface="Arial" charset="0"/>
              <a:buNone/>
              <a:defRPr/>
            </a:pPr>
            <a:r>
              <a:rPr lang="hr-HR" alt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Sufinanciranje Europske Unije:</a:t>
            </a:r>
          </a:p>
          <a:p>
            <a:pPr algn="ctr">
              <a:buFont typeface="Arial" charset="0"/>
              <a:buNone/>
              <a:defRPr/>
            </a:pPr>
            <a:r>
              <a:rPr lang="hr-HR" alt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2.528.356,32 kuna</a:t>
            </a:r>
          </a:p>
          <a:p>
            <a:pPr algn="ctr">
              <a:buFont typeface="Arial" charset="0"/>
              <a:buNone/>
              <a:defRPr/>
            </a:pPr>
            <a:endParaRPr lang="hr-HR" altLang="sr-Latn-R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hr-HR" sz="2400" dirty="0"/>
              <a:t>Europski socijalni fond u sklopu programa Razvoj ljudskih potencijala 2007.-2013.</a:t>
            </a:r>
            <a:br>
              <a:rPr lang="hr-HR" sz="2400" dirty="0"/>
            </a:br>
            <a:endParaRPr lang="hr-HR" sz="2400" dirty="0" smtClean="0"/>
          </a:p>
          <a:p>
            <a:pPr algn="ctr">
              <a:buFont typeface="Arial" charset="0"/>
              <a:buNone/>
              <a:defRPr/>
            </a:pPr>
            <a:r>
              <a:rPr lang="hr-HR" sz="2400" dirty="0" smtClean="0">
                <a:hlinkClick r:id="rId2"/>
              </a:rPr>
              <a:t>http</a:t>
            </a:r>
            <a:r>
              <a:rPr lang="hr-HR" sz="2400" dirty="0">
                <a:hlinkClick r:id="rId2"/>
              </a:rPr>
              <a:t>://</a:t>
            </a:r>
            <a:r>
              <a:rPr lang="hr-HR" sz="2400" dirty="0" smtClean="0">
                <a:hlinkClick r:id="rId2"/>
              </a:rPr>
              <a:t>www.strukturnifondovi.hr</a:t>
            </a:r>
            <a:endParaRPr lang="hr-HR" altLang="sr-Latn-RS" sz="2400" dirty="0"/>
          </a:p>
          <a:p>
            <a:pPr algn="ctr">
              <a:buFont typeface="Arial" charset="0"/>
              <a:buNone/>
              <a:defRPr/>
            </a:pPr>
            <a:endParaRPr lang="hr-HR" altLang="sr-Latn-R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hr-HR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626034"/>
            <a:ext cx="9144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hr-HR" altLang="sr-Latn-RS" sz="1050" dirty="0"/>
              <a:t>Sadržaj ove prezentacije isključiva je odgovornost </a:t>
            </a:r>
            <a:r>
              <a:rPr lang="hr-HR" altLang="sr-Latn-RS" sz="1050" dirty="0" smtClean="0"/>
              <a:t>RGNF-a </a:t>
            </a:r>
            <a:r>
              <a:rPr lang="hr-HR" altLang="sr-Latn-RS" sz="1050" dirty="0"/>
              <a:t>i ni na koji način se ne može smatrati da odražava gledišta Europske unije.</a:t>
            </a:r>
          </a:p>
        </p:txBody>
      </p:sp>
    </p:spTree>
    <p:extLst>
      <p:ext uri="{BB962C8B-B14F-4D97-AF65-F5344CB8AC3E}">
        <p14:creationId xmlns:p14="http://schemas.microsoft.com/office/powerpoint/2010/main" val="89624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199523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800" b="1" dirty="0" smtClean="0">
                <a:solidFill>
                  <a:srgbClr val="CC0099"/>
                </a:solidFill>
                <a:latin typeface="Arial" panose="020B0604020202020204" pitchFamily="34" charset="0"/>
              </a:rPr>
              <a:t>SVRHA </a:t>
            </a:r>
            <a:r>
              <a:rPr lang="hr-HR" sz="2800" b="1" dirty="0">
                <a:solidFill>
                  <a:srgbClr val="CC0099"/>
                </a:solidFill>
                <a:latin typeface="Arial" panose="020B0604020202020204" pitchFamily="34" charset="0"/>
              </a:rPr>
              <a:t>PROJEKTA:</a:t>
            </a:r>
          </a:p>
          <a:p>
            <a:pPr marL="0" indent="0">
              <a:buNone/>
            </a:pPr>
            <a:endParaRPr lang="hr-H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Unaprjeđenje 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sustav osiguranja kvalitete 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visokom </a:t>
            </a: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obrazovanju u 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Sektoru rudarstva, 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geologije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 kemijske tehnologije kroz omogućavanje </a:t>
            </a:r>
            <a:r>
              <a:rPr lang="hr-HR" sz="2200" dirty="0">
                <a:solidFill>
                  <a:srgbClr val="00C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prepoznatljivosti 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kvalifikacija 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hrvatskom i europskom tržištu rada 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te </a:t>
            </a:r>
            <a:r>
              <a:rPr lang="hr-HR" sz="2200" dirty="0" smtClean="0">
                <a:solidFill>
                  <a:srgbClr val="00C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usporedivosti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kvalifikacija 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stečenih 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na različitim 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visokoobrazovnim institucijama 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unutar 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RH </a:t>
            </a: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i na prostoru EU.</a:t>
            </a:r>
            <a:endParaRPr lang="hr-H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626034"/>
            <a:ext cx="9144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hr-HR" altLang="sr-Latn-RS" sz="1050" dirty="0"/>
              <a:t>Sadržaj ove prezentacije isključiva je odgovornost </a:t>
            </a:r>
            <a:r>
              <a:rPr lang="hr-HR" altLang="sr-Latn-RS" sz="1050" dirty="0" smtClean="0"/>
              <a:t>RGNF-a </a:t>
            </a:r>
            <a:r>
              <a:rPr lang="hr-HR" altLang="sr-Latn-RS" sz="1050" dirty="0"/>
              <a:t>i ni na koji način se ne može smatrati da odražava gledišta Europske unije.</a:t>
            </a:r>
          </a:p>
        </p:txBody>
      </p:sp>
    </p:spTree>
    <p:extLst>
      <p:ext uri="{BB962C8B-B14F-4D97-AF65-F5344CB8AC3E}">
        <p14:creationId xmlns:p14="http://schemas.microsoft.com/office/powerpoint/2010/main" val="3641386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001219" cy="4525963"/>
          </a:xfrm>
        </p:spPr>
        <p:txBody>
          <a:bodyPr>
            <a:normAutofit/>
          </a:bodyPr>
          <a:lstStyle/>
          <a:p>
            <a:pPr marL="0" indent="0">
              <a:buSzPts val="2400"/>
              <a:buNone/>
            </a:pPr>
            <a:r>
              <a:rPr lang="hr-HR" sz="2800" b="1" dirty="0" smtClean="0">
                <a:solidFill>
                  <a:srgbClr val="CC0099"/>
                </a:solidFill>
                <a:latin typeface="Arial" panose="020B0604020202020204" pitchFamily="34" charset="0"/>
              </a:rPr>
              <a:t>CILJEVI PROJEKTA:</a:t>
            </a:r>
          </a:p>
          <a:p>
            <a:pPr marL="457200" indent="-457200">
              <a:buAutoNum type="arabicParenR"/>
            </a:pPr>
            <a:r>
              <a:rPr lang="hr-HR" sz="2200" dirty="0" smtClean="0">
                <a:latin typeface="Arial" pitchFamily="34" charset="0"/>
                <a:cs typeface="Arial" pitchFamily="34" charset="0"/>
              </a:rPr>
              <a:t>uspostaviti visokoobrazovne </a:t>
            </a:r>
            <a:r>
              <a:rPr lang="hr-HR" sz="2200" dirty="0">
                <a:latin typeface="Arial" pitchFamily="34" charset="0"/>
                <a:cs typeface="Arial" pitchFamily="34" charset="0"/>
              </a:rPr>
              <a:t>standarde </a:t>
            </a:r>
            <a:r>
              <a:rPr lang="hr-HR" sz="2200" dirty="0" smtClean="0">
                <a:latin typeface="Arial" pitchFamily="34" charset="0"/>
                <a:cs typeface="Arial" pitchFamily="34" charset="0"/>
              </a:rPr>
              <a:t>cjelovitih kvalifikacija </a:t>
            </a:r>
            <a:r>
              <a:rPr lang="hr-HR" sz="2200" dirty="0">
                <a:latin typeface="Arial" pitchFamily="34" charset="0"/>
                <a:cs typeface="Arial" pitchFamily="34" charset="0"/>
              </a:rPr>
              <a:t>u </a:t>
            </a:r>
            <a:r>
              <a:rPr lang="hr-HR" sz="2200" dirty="0" smtClean="0">
                <a:latin typeface="Arial" pitchFamily="34" charset="0"/>
                <a:cs typeface="Arial" pitchFamily="34" charset="0"/>
              </a:rPr>
              <a:t>Sektoru rudarstva, geologije i kemijske tehnologije </a:t>
            </a:r>
            <a:r>
              <a:rPr lang="hr-HR" sz="2200" dirty="0">
                <a:latin typeface="Arial" pitchFamily="34" charset="0"/>
                <a:cs typeface="Arial" pitchFamily="34" charset="0"/>
              </a:rPr>
              <a:t>utemeljene </a:t>
            </a:r>
            <a:r>
              <a:rPr lang="hr-HR" sz="2200" dirty="0" smtClean="0">
                <a:latin typeface="Arial" pitchFamily="34" charset="0"/>
                <a:cs typeface="Arial" pitchFamily="34" charset="0"/>
              </a:rPr>
              <a:t>na potrebama tržišta </a:t>
            </a:r>
            <a:r>
              <a:rPr lang="hr-HR" sz="2200" dirty="0">
                <a:latin typeface="Arial" pitchFamily="34" charset="0"/>
                <a:cs typeface="Arial" pitchFamily="34" charset="0"/>
              </a:rPr>
              <a:t>rada, pojedinca i društva </a:t>
            </a:r>
            <a:r>
              <a:rPr lang="hr-HR" sz="2200" dirty="0" smtClean="0">
                <a:latin typeface="Arial" pitchFamily="34" charset="0"/>
                <a:cs typeface="Arial" pitchFamily="34" charset="0"/>
              </a:rPr>
              <a:t>u cjelini</a:t>
            </a:r>
          </a:p>
          <a:p>
            <a:pPr marL="457200" indent="-457200">
              <a:buAutoNum type="arabicParenR"/>
            </a:pPr>
            <a:r>
              <a:rPr lang="hr-HR" sz="2200" dirty="0" smtClean="0">
                <a:latin typeface="Arial" pitchFamily="34" charset="0"/>
                <a:cs typeface="Arial" pitchFamily="34" charset="0"/>
              </a:rPr>
              <a:t>unaprijediti postojeće </a:t>
            </a:r>
            <a:r>
              <a:rPr lang="hr-HR" sz="2200" dirty="0">
                <a:latin typeface="Arial" pitchFamily="34" charset="0"/>
                <a:cs typeface="Arial" pitchFamily="34" charset="0"/>
              </a:rPr>
              <a:t>visokoobrazovne </a:t>
            </a:r>
            <a:r>
              <a:rPr lang="hr-HR" sz="2200" dirty="0" smtClean="0">
                <a:latin typeface="Arial" pitchFamily="34" charset="0"/>
                <a:cs typeface="Arial" pitchFamily="34" charset="0"/>
              </a:rPr>
              <a:t>studijske programe </a:t>
            </a:r>
            <a:r>
              <a:rPr lang="hr-HR" sz="2200" dirty="0">
                <a:latin typeface="Arial" pitchFamily="34" charset="0"/>
                <a:cs typeface="Arial" pitchFamily="34" charset="0"/>
              </a:rPr>
              <a:t>na RGNF-u i </a:t>
            </a:r>
            <a:r>
              <a:rPr lang="hr-HR" sz="2200" dirty="0" smtClean="0">
                <a:latin typeface="Arial" pitchFamily="34" charset="0"/>
                <a:cs typeface="Arial" pitchFamily="34" charset="0"/>
              </a:rPr>
              <a:t>FKIT-u u </a:t>
            </a:r>
            <a:r>
              <a:rPr lang="hr-HR" sz="2200" dirty="0">
                <a:latin typeface="Arial" pitchFamily="34" charset="0"/>
                <a:cs typeface="Arial" pitchFamily="34" charset="0"/>
              </a:rPr>
              <a:t>skladu s razvijenim </a:t>
            </a:r>
            <a:r>
              <a:rPr lang="hr-HR" sz="2200" dirty="0" smtClean="0">
                <a:latin typeface="Arial" pitchFamily="34" charset="0"/>
                <a:cs typeface="Arial" pitchFamily="34" charset="0"/>
              </a:rPr>
              <a:t>standardima kvalifikacija</a:t>
            </a:r>
          </a:p>
          <a:p>
            <a:pPr marL="457200" indent="-457200">
              <a:buAutoNum type="arabicParenR"/>
            </a:pPr>
            <a:r>
              <a:rPr lang="hr-HR" sz="2200" dirty="0" smtClean="0">
                <a:latin typeface="Arial" pitchFamily="34" charset="0"/>
                <a:cs typeface="Arial" pitchFamily="34" charset="0"/>
              </a:rPr>
              <a:t>usavršiti</a:t>
            </a:r>
            <a:r>
              <a:rPr lang="vi-VN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nastavničke 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kompetencije nastavnika 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i asistenata 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te 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podići kvalitetu 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nastavnog 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procesa </a:t>
            </a: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na RGNF-u i FKIT-u</a:t>
            </a:r>
            <a:endParaRPr lang="hr-H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626034"/>
            <a:ext cx="9144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hr-HR" altLang="sr-Latn-RS" sz="1050" dirty="0"/>
              <a:t>Sadržaj ove prezentacije isključiva je odgovornost </a:t>
            </a:r>
            <a:r>
              <a:rPr lang="hr-HR" altLang="sr-Latn-RS" sz="1050" dirty="0" smtClean="0"/>
              <a:t>RGNF-a </a:t>
            </a:r>
            <a:r>
              <a:rPr lang="hr-HR" altLang="sr-Latn-RS" sz="1050" dirty="0"/>
              <a:t>i ni na koji način se ne može smatrati da odražava gledišta Europske unije.</a:t>
            </a:r>
          </a:p>
        </p:txBody>
      </p:sp>
    </p:spTree>
    <p:extLst>
      <p:ext uri="{BB962C8B-B14F-4D97-AF65-F5344CB8AC3E}">
        <p14:creationId xmlns:p14="http://schemas.microsoft.com/office/powerpoint/2010/main" val="103119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001219" cy="4525963"/>
          </a:xfrm>
        </p:spPr>
        <p:txBody>
          <a:bodyPr>
            <a:normAutofit/>
          </a:bodyPr>
          <a:lstStyle/>
          <a:p>
            <a:pPr marL="0" indent="0">
              <a:buSzPts val="2400"/>
              <a:buNone/>
            </a:pPr>
            <a:r>
              <a:rPr lang="hr-HR" sz="2800" b="1" dirty="0" smtClean="0">
                <a:solidFill>
                  <a:srgbClr val="CC0099"/>
                </a:solidFill>
                <a:latin typeface="Arial" panose="020B0604020202020204" pitchFamily="34" charset="0"/>
              </a:rPr>
              <a:t>CILJANE SKUPINE:</a:t>
            </a:r>
          </a:p>
          <a:p>
            <a:pPr marL="0" indent="0">
              <a:buSzPts val="2400"/>
              <a:buNone/>
            </a:pPr>
            <a:endParaRPr lang="hr-HR" sz="2800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SzPts val="2400"/>
              <a:buFont typeface="Arial" panose="020B0604020202020204" pitchFamily="34" charset="0"/>
              <a:buChar char="•"/>
            </a:pPr>
            <a:r>
              <a:rPr lang="hr-HR" sz="2200" dirty="0">
                <a:solidFill>
                  <a:srgbClr val="000000"/>
                </a:solidFill>
                <a:latin typeface="Arial" panose="020B0604020202020204" pitchFamily="34" charset="0"/>
              </a:rPr>
              <a:t>s</a:t>
            </a:r>
            <a:r>
              <a:rPr lang="hr-HR" sz="2200" dirty="0" smtClean="0">
                <a:solidFill>
                  <a:srgbClr val="000000"/>
                </a:solidFill>
                <a:latin typeface="Arial" panose="020B0604020202020204" pitchFamily="34" charset="0"/>
              </a:rPr>
              <a:t>tudenti preddiplomskih i diplomskih studija RGNF-a i FKIT-a</a:t>
            </a:r>
            <a:endParaRPr lang="hr-HR" sz="2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SzPts val="2400"/>
              <a:buFont typeface="Arial" panose="020B0604020202020204" pitchFamily="34" charset="0"/>
              <a:buChar char="•"/>
            </a:pPr>
            <a:endParaRPr lang="hr-HR" sz="22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SzPts val="2400"/>
              <a:buFont typeface="Arial" panose="020B0604020202020204" pitchFamily="34" charset="0"/>
              <a:buChar char="•"/>
            </a:pPr>
            <a:r>
              <a:rPr lang="hr-HR" sz="2200" dirty="0">
                <a:solidFill>
                  <a:srgbClr val="000000"/>
                </a:solidFill>
                <a:latin typeface="Arial" panose="020B0604020202020204" pitchFamily="34" charset="0"/>
              </a:rPr>
              <a:t>n</a:t>
            </a:r>
            <a:r>
              <a:rPr lang="hr-HR" sz="2200" dirty="0" smtClean="0">
                <a:solidFill>
                  <a:srgbClr val="000000"/>
                </a:solidFill>
                <a:latin typeface="Arial" panose="020B0604020202020204" pitchFamily="34" charset="0"/>
              </a:rPr>
              <a:t>astavnici </a:t>
            </a:r>
            <a:r>
              <a:rPr lang="hr-HR" sz="2200" dirty="0">
                <a:solidFill>
                  <a:srgbClr val="000000"/>
                </a:solidFill>
                <a:latin typeface="Arial" panose="020B0604020202020204" pitchFamily="34" charset="0"/>
              </a:rPr>
              <a:t>RGNF-a i </a:t>
            </a:r>
            <a:r>
              <a:rPr lang="hr-HR" sz="2200" dirty="0" smtClean="0">
                <a:solidFill>
                  <a:srgbClr val="000000"/>
                </a:solidFill>
                <a:latin typeface="Arial" panose="020B0604020202020204" pitchFamily="34" charset="0"/>
              </a:rPr>
              <a:t>FKIT-a</a:t>
            </a:r>
            <a:endParaRPr lang="hr-HR" sz="2200" dirty="0" smtClean="0">
              <a:solidFill>
                <a:srgbClr val="000000"/>
              </a:solidFill>
            </a:endParaRPr>
          </a:p>
          <a:p>
            <a:pPr>
              <a:buSzPts val="2400"/>
              <a:buFont typeface="Arial" panose="020B0604020202020204" pitchFamily="34" charset="0"/>
              <a:buChar char="•"/>
            </a:pPr>
            <a:endParaRPr lang="hr-HR" sz="2200" dirty="0" smtClean="0">
              <a:solidFill>
                <a:srgbClr val="000000"/>
              </a:solidFill>
            </a:endParaRPr>
          </a:p>
          <a:p>
            <a:pPr>
              <a:buSzPts val="2400"/>
              <a:buFont typeface="Arial" panose="020B0604020202020204" pitchFamily="34" charset="0"/>
              <a:buChar char="•"/>
            </a:pPr>
            <a:r>
              <a:rPr lang="hr-H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hr-HR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vrtke u </a:t>
            </a:r>
            <a:r>
              <a:rPr lang="hr-HR" sz="2200" dirty="0">
                <a:latin typeface="Arial" pitchFamily="34" charset="0"/>
                <a:cs typeface="Arial" pitchFamily="34" charset="0"/>
              </a:rPr>
              <a:t>S</a:t>
            </a:r>
            <a:r>
              <a:rPr lang="sv-SE" sz="2200" dirty="0">
                <a:latin typeface="Arial" pitchFamily="34" charset="0"/>
                <a:cs typeface="Arial" pitchFamily="34" charset="0"/>
              </a:rPr>
              <a:t>ektoru rudarstva, geologije, i kemijske</a:t>
            </a:r>
            <a:r>
              <a:rPr lang="hr-HR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tehnologije</a:t>
            </a:r>
            <a:endParaRPr lang="hr-HR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626034"/>
            <a:ext cx="9144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hr-HR" altLang="sr-Latn-RS" sz="1050" dirty="0"/>
              <a:t>Sadržaj ove prezentacije isključiva je odgovornost </a:t>
            </a:r>
            <a:r>
              <a:rPr lang="hr-HR" altLang="sr-Latn-RS" sz="1050" dirty="0" smtClean="0"/>
              <a:t>RGNF-a </a:t>
            </a:r>
            <a:r>
              <a:rPr lang="hr-HR" altLang="sr-Latn-RS" sz="1050" dirty="0"/>
              <a:t>i ni na koji način se ne može smatrati da odražava gledišta Europske unije.</a:t>
            </a:r>
          </a:p>
        </p:txBody>
      </p:sp>
    </p:spTree>
    <p:extLst>
      <p:ext uri="{BB962C8B-B14F-4D97-AF65-F5344CB8AC3E}">
        <p14:creationId xmlns:p14="http://schemas.microsoft.com/office/powerpoint/2010/main" val="70730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30877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r-HR" sz="28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PLANIRANI REZULTATI PROJEKTA:</a:t>
            </a:r>
          </a:p>
          <a:p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izrađeno 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8 standarda zanimanja</a:t>
            </a:r>
          </a:p>
          <a:p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zrađeno 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15 standarda cjelovitih kvalifikacija</a:t>
            </a:r>
          </a:p>
          <a:p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naprijeđeno 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15 studijskih programa</a:t>
            </a:r>
          </a:p>
          <a:p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zrađeni </a:t>
            </a: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izvedbeni planovi za 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pilot-modula </a:t>
            </a:r>
          </a:p>
          <a:p>
            <a:pPr marL="0" indent="0">
              <a:buNone/>
            </a:pP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studentske 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prakse</a:t>
            </a:r>
          </a:p>
          <a:p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usavršene 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akademske 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 socijalne vještine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te </a:t>
            </a:r>
          </a:p>
          <a:p>
            <a:pPr marL="0" indent="0">
              <a:buNone/>
            </a:pP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vještine učinkovitog upravljanja vremenom 300 	studenata</a:t>
            </a:r>
          </a:p>
          <a:p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usavršene nastavničke kompetencije </a:t>
            </a:r>
          </a:p>
          <a:p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odignuta 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razina primjene </a:t>
            </a: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tehnologije e-učenja </a:t>
            </a:r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u 20 kolegija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626034"/>
            <a:ext cx="9144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hr-HR" altLang="sr-Latn-RS" sz="1050" dirty="0"/>
              <a:t>Sadržaj ove prezentacije isključiva je odgovornost </a:t>
            </a:r>
            <a:r>
              <a:rPr lang="hr-HR" altLang="sr-Latn-RS" sz="1050" dirty="0" smtClean="0"/>
              <a:t>RGNF-a </a:t>
            </a:r>
            <a:r>
              <a:rPr lang="hr-HR" altLang="sr-Latn-RS" sz="1050" dirty="0"/>
              <a:t>i ni na koji način se ne može smatrati da odražava gledišta Europske unije.</a:t>
            </a:r>
          </a:p>
        </p:txBody>
      </p:sp>
    </p:spTree>
    <p:extLst>
      <p:ext uri="{BB962C8B-B14F-4D97-AF65-F5344CB8AC3E}">
        <p14:creationId xmlns:p14="http://schemas.microsoft.com/office/powerpoint/2010/main" val="337806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8580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r-HR" sz="28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ELEMENTI PROJEKTA:</a:t>
            </a:r>
          </a:p>
          <a:p>
            <a:pPr marL="0" indent="0">
              <a:buNone/>
            </a:pPr>
            <a:endParaRPr lang="hr-HR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Analiza postojeće i tražene razine kompetencija</a:t>
            </a:r>
          </a:p>
          <a:p>
            <a:pPr marL="457200" indent="-457200">
              <a:buFont typeface="+mj-lt"/>
              <a:buAutoNum type="arabicPeriod"/>
            </a:pP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Razvoj standarda zanimanja i kvalifikacija</a:t>
            </a:r>
          </a:p>
          <a:p>
            <a:pPr marL="457200" indent="-457200">
              <a:buFont typeface="+mj-lt"/>
              <a:buAutoNum type="arabicPeriod"/>
            </a:pP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Prilagodba postojećih studijskih programa prema prethodno definiranim standardima kvalifikacija razina 6 i 7</a:t>
            </a:r>
          </a:p>
          <a:p>
            <a:pPr marL="457200" indent="-457200">
              <a:buFont typeface="+mj-lt"/>
              <a:buAutoNum type="arabicPeriod"/>
            </a:pP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Usavršavanje nastavničkih kompetencija</a:t>
            </a:r>
          </a:p>
          <a:p>
            <a:pPr marL="457200" indent="-457200">
              <a:buFont typeface="+mj-lt"/>
              <a:buAutoNum type="arabicPeriod"/>
            </a:pPr>
            <a:r>
              <a:rPr lang="hr-H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Unaprjeđenje kvalitete nastavnog procesa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626034"/>
            <a:ext cx="9144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hr-HR" altLang="sr-Latn-RS" sz="1050" dirty="0"/>
              <a:t>Sadržaj ove prezentacije isključiva je odgovornost </a:t>
            </a:r>
            <a:r>
              <a:rPr lang="hr-HR" altLang="sr-Latn-RS" sz="1050" dirty="0" smtClean="0"/>
              <a:t>RGNF-a </a:t>
            </a:r>
            <a:r>
              <a:rPr lang="hr-HR" altLang="sr-Latn-RS" sz="1050" dirty="0"/>
              <a:t>i ni na koji način se ne može smatrati da odražava gledišta Europske unije.</a:t>
            </a:r>
          </a:p>
        </p:txBody>
      </p:sp>
    </p:spTree>
    <p:extLst>
      <p:ext uri="{BB962C8B-B14F-4D97-AF65-F5344CB8AC3E}">
        <p14:creationId xmlns:p14="http://schemas.microsoft.com/office/powerpoint/2010/main" val="12526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1690</TotalTime>
  <Words>563</Words>
  <Application>Microsoft Office PowerPoint</Application>
  <PresentationFormat>On-screen Show (4:3)</PresentationFormat>
  <Paragraphs>72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Latha</vt:lpstr>
      <vt:lpstr>Office Theme</vt:lpstr>
      <vt:lpstr>Uspostava visokoobrazovnih standarda kvalifikacija i zanimanja u sektoru rudarstva, geologije i kemijske tehnologije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Edin Cvolić</dc:creator>
  <cp:lastModifiedBy>Marta Mileusnić</cp:lastModifiedBy>
  <cp:revision>26</cp:revision>
  <dcterms:created xsi:type="dcterms:W3CDTF">2015-10-20T10:29:37Z</dcterms:created>
  <dcterms:modified xsi:type="dcterms:W3CDTF">2015-10-23T20:31:32Z</dcterms:modified>
</cp:coreProperties>
</file>